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sldIdLst>
    <p:sldId id="256" r:id="rId2"/>
    <p:sldId id="257" r:id="rId3"/>
    <p:sldId id="259" r:id="rId4"/>
    <p:sldId id="260" r:id="rId5"/>
    <p:sldId id="261" r:id="rId6"/>
    <p:sldId id="263" r:id="rId7"/>
    <p:sldId id="264" r:id="rId8"/>
    <p:sldId id="272" r:id="rId9"/>
    <p:sldId id="273" r:id="rId10"/>
    <p:sldId id="266" r:id="rId11"/>
    <p:sldId id="274" r:id="rId12"/>
    <p:sldId id="275" r:id="rId13"/>
    <p:sldId id="268" r:id="rId14"/>
    <p:sldId id="269" r:id="rId15"/>
    <p:sldId id="276" r:id="rId16"/>
    <p:sldId id="270" r:id="rId17"/>
    <p:sldId id="271" r:id="rId18"/>
    <p:sldId id="277" r:id="rId19"/>
    <p:sldId id="278" r:id="rId20"/>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92" autoAdjust="0"/>
    <p:restoredTop sz="94660"/>
  </p:normalViewPr>
  <p:slideViewPr>
    <p:cSldViewPr snapToGrid="0">
      <p:cViewPr varScale="1">
        <p:scale>
          <a:sx n="87" d="100"/>
          <a:sy n="87" d="100"/>
        </p:scale>
        <p:origin x="27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1256340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304325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2213055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24309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3942755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1014566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3867823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3105534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2533774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118031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50421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2416513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20269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1165168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3594039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471A0D-B725-44C3-A019-7A9B7A78B432}" type="datetimeFigureOut">
              <a:rPr lang="bs-Latn-BA" smtClean="0"/>
              <a:t>31.8.2015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CEA0C81A-1ACC-42BA-B461-CD9AD831090F}" type="slidenum">
              <a:rPr lang="bs-Latn-BA" smtClean="0"/>
              <a:t>‹#›</a:t>
            </a:fld>
            <a:endParaRPr lang="bs-Latn-BA"/>
          </a:p>
        </p:txBody>
      </p:sp>
    </p:spTree>
    <p:extLst>
      <p:ext uri="{BB962C8B-B14F-4D97-AF65-F5344CB8AC3E}">
        <p14:creationId xmlns:p14="http://schemas.microsoft.com/office/powerpoint/2010/main" val="2592118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471A0D-B725-44C3-A019-7A9B7A78B432}" type="datetimeFigureOut">
              <a:rPr lang="bs-Latn-BA" smtClean="0"/>
              <a:t>31.8.2015</a:t>
            </a:fld>
            <a:endParaRPr lang="bs-Latn-B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bs-Latn-B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EA0C81A-1ACC-42BA-B461-CD9AD831090F}" type="slidenum">
              <a:rPr lang="bs-Latn-BA" smtClean="0"/>
              <a:t>‹#›</a:t>
            </a:fld>
            <a:endParaRPr lang="bs-Latn-BA"/>
          </a:p>
        </p:txBody>
      </p:sp>
    </p:spTree>
    <p:extLst>
      <p:ext uri="{BB962C8B-B14F-4D97-AF65-F5344CB8AC3E}">
        <p14:creationId xmlns:p14="http://schemas.microsoft.com/office/powerpoint/2010/main" val="676224038"/>
      </p:ext>
    </p:extLst>
  </p:cSld>
  <p:clrMap bg1="dk1" tx1="lt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hyperlink" Target="http://bs.wikipedia.org/w/index.php?title=Disperzija&amp;action=edit&amp;redlink=1" TargetMode="External"/><Relationship Id="rId3" Type="http://schemas.openxmlformats.org/officeDocument/2006/relationships/hyperlink" Target="http://bs.wikipedia.org/wiki/Zvijezda" TargetMode="External"/><Relationship Id="rId7" Type="http://schemas.openxmlformats.org/officeDocument/2006/relationships/hyperlink" Target="http://bs.wikipedia.org/w/index.php?title=Refrakcija&amp;action=edit&amp;redlink=1" TargetMode="External"/><Relationship Id="rId2" Type="http://schemas.openxmlformats.org/officeDocument/2006/relationships/hyperlink" Target="http://bs.wikipedia.org/wiki/Svjetlosni_izvori" TargetMode="External"/><Relationship Id="rId1" Type="http://schemas.openxmlformats.org/officeDocument/2006/relationships/slideLayout" Target="../slideLayouts/slideLayout4.xml"/><Relationship Id="rId6" Type="http://schemas.openxmlformats.org/officeDocument/2006/relationships/hyperlink" Target="http://bs.wikipedia.org/w/index.php?title=Refleksija&amp;action=edit&amp;redlink=1" TargetMode="External"/><Relationship Id="rId5" Type="http://schemas.openxmlformats.org/officeDocument/2006/relationships/hyperlink" Target="http://bs.wikipedia.org/w/index.php?title=Svije%C4%87a&amp;action=edit&amp;redlink=1" TargetMode="External"/><Relationship Id="rId4" Type="http://schemas.openxmlformats.org/officeDocument/2006/relationships/hyperlink" Target="http://bs.wikipedia.org/wiki/Sijalic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rR0YbNjDoVU" TargetMode="External"/><Relationship Id="rId2" Type="http://schemas.openxmlformats.org/officeDocument/2006/relationships/hyperlink" Target="https://www.youtube.com/watch?v=uOOH0XdXwC0"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hr.wikipedia.org/wiki/Elektri%C4%8Dna_energija" TargetMode="External"/><Relationship Id="rId13" Type="http://schemas.openxmlformats.org/officeDocument/2006/relationships/hyperlink" Target="http://hr.wikipedia.org/wiki/Kristal" TargetMode="External"/><Relationship Id="rId3" Type="http://schemas.openxmlformats.org/officeDocument/2006/relationships/hyperlink" Target="http://hr.wikipedia.org/wiki/Ekran" TargetMode="External"/><Relationship Id="rId7" Type="http://schemas.openxmlformats.org/officeDocument/2006/relationships/hyperlink" Target="http://hr.wikipedia.org/wiki/LED" TargetMode="External"/><Relationship Id="rId12" Type="http://schemas.openxmlformats.org/officeDocument/2006/relationships/hyperlink" Target="http://hr.wikipedia.org/wiki/Teku%C4%87ina" TargetMode="External"/><Relationship Id="rId2" Type="http://schemas.openxmlformats.org/officeDocument/2006/relationships/hyperlink" Target="http://hr.wikipedia.org/wiki/Engleski_jezik" TargetMode="External"/><Relationship Id="rId16"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hyperlink" Target="http://hr.wikipedia.org/wiki/Svjetlost" TargetMode="External"/><Relationship Id="rId11" Type="http://schemas.openxmlformats.org/officeDocument/2006/relationships/hyperlink" Target="http://hr.wikipedia.org/wiki/Botani%C4%8Dar" TargetMode="External"/><Relationship Id="rId5" Type="http://schemas.openxmlformats.org/officeDocument/2006/relationships/hyperlink" Target="http://hr.wikipedia.org/wiki/Piksel" TargetMode="External"/><Relationship Id="rId15" Type="http://schemas.openxmlformats.org/officeDocument/2006/relationships/hyperlink" Target="http://hr.wikipedia.org/wiki/Temperatura" TargetMode="External"/><Relationship Id="rId10" Type="http://schemas.openxmlformats.org/officeDocument/2006/relationships/hyperlink" Target="http://hr.wikipedia.org/wiki/Austrija" TargetMode="External"/><Relationship Id="rId4" Type="http://schemas.openxmlformats.org/officeDocument/2006/relationships/hyperlink" Target="http://hr.wikipedia.org/wiki/Tehnologija" TargetMode="External"/><Relationship Id="rId9" Type="http://schemas.openxmlformats.org/officeDocument/2006/relationships/hyperlink" Target="http://hr.wikipedia.org/wiki/1888" TargetMode="External"/><Relationship Id="rId14" Type="http://schemas.openxmlformats.org/officeDocument/2006/relationships/hyperlink" Target="http://hr.wikipedia.org/wiki/1968"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28003"/>
            <a:ext cx="9144000" cy="2387600"/>
          </a:xfrm>
        </p:spPr>
        <p:txBody>
          <a:bodyPr>
            <a:normAutofit fontScale="90000"/>
          </a:bodyPr>
          <a:lstStyle/>
          <a:p>
            <a:r>
              <a:rPr lang="bs-Latn-BA" sz="7000" b="1" dirty="0"/>
              <a:t>DIFRAKCIJA I POLARIZACIJA</a:t>
            </a:r>
            <a:r>
              <a:rPr lang="bs-Latn-BA" dirty="0"/>
              <a:t/>
            </a:r>
            <a:br>
              <a:rPr lang="bs-Latn-BA" dirty="0"/>
            </a:br>
            <a:endParaRPr lang="bs-Latn-BA" dirty="0"/>
          </a:p>
        </p:txBody>
      </p:sp>
      <p:sp>
        <p:nvSpPr>
          <p:cNvPr id="3" name="Subtitle 2"/>
          <p:cNvSpPr>
            <a:spLocks noGrp="1"/>
          </p:cNvSpPr>
          <p:nvPr>
            <p:ph type="subTitle" idx="1"/>
          </p:nvPr>
        </p:nvSpPr>
        <p:spPr>
          <a:xfrm>
            <a:off x="504966" y="5036022"/>
            <a:ext cx="3480179" cy="668741"/>
          </a:xfrm>
        </p:spPr>
        <p:txBody>
          <a:bodyPr>
            <a:normAutofit/>
          </a:bodyPr>
          <a:lstStyle/>
          <a:p>
            <a:r>
              <a:rPr lang="bs-Latn-BA" dirty="0" smtClean="0"/>
              <a:t>STUDENT: Mujkanović Amila</a:t>
            </a:r>
            <a:endParaRPr lang="bs-Latn-BA" dirty="0"/>
          </a:p>
        </p:txBody>
      </p:sp>
    </p:spTree>
    <p:extLst>
      <p:ext uri="{BB962C8B-B14F-4D97-AF65-F5344CB8AC3E}">
        <p14:creationId xmlns:p14="http://schemas.microsoft.com/office/powerpoint/2010/main" val="2315321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049813"/>
            <a:ext cx="8596668" cy="1320800"/>
          </a:xfrm>
        </p:spPr>
        <p:txBody>
          <a:bodyPr>
            <a:normAutofit/>
          </a:bodyPr>
          <a:lstStyle/>
          <a:p>
            <a:pPr algn="ctr"/>
            <a:r>
              <a:rPr lang="bs-Latn-BA" b="1" dirty="0" smtClean="0"/>
              <a:t>UVOD</a:t>
            </a:r>
            <a:endParaRPr lang="bs-Latn-BA" b="1" dirty="0"/>
          </a:p>
        </p:txBody>
      </p:sp>
      <p:sp>
        <p:nvSpPr>
          <p:cNvPr id="3" name="Content Placeholder 2"/>
          <p:cNvSpPr>
            <a:spLocks noGrp="1"/>
          </p:cNvSpPr>
          <p:nvPr>
            <p:ph idx="1"/>
          </p:nvPr>
        </p:nvSpPr>
        <p:spPr>
          <a:xfrm>
            <a:off x="677334" y="1710213"/>
            <a:ext cx="8596668" cy="3880773"/>
          </a:xfrm>
        </p:spPr>
        <p:txBody>
          <a:bodyPr>
            <a:normAutofit/>
          </a:bodyPr>
          <a:lstStyle/>
          <a:p>
            <a:pPr marL="0" indent="0">
              <a:buNone/>
            </a:pPr>
            <a:r>
              <a:rPr lang="bs-Latn-BA" b="1" dirty="0"/>
              <a:t> </a:t>
            </a:r>
            <a:endParaRPr lang="bs-Latn-BA" sz="2200" dirty="0"/>
          </a:p>
          <a:p>
            <a:pPr marL="0" indent="0">
              <a:buNone/>
            </a:pPr>
            <a:r>
              <a:rPr lang="bs-Latn-BA" sz="2200" dirty="0"/>
              <a:t>Pitanja kao što su: šta je svjetlost, kako nastaje, kako se prostire kroz prostor, kako međudjeluje sa materijom i kako to vidimo, postavljana su još mnogo prije moderne nauke. Prva naučna razmatranja o prirodi svjetlosti potiču od nizozemskog fizičara Kristijana Hajgensa 1678. godine i britanskog fizičara Isaka Njutna 1704. godine. Hajgens opisuje širenje svjetlosti talasnom teorijom u svjetlonosnom eteru. Eter se tada smatrao hipotetičkom tvari koja bi trebala ispunjavati svemir i služiti kao medij prostiranja svjetlosti. </a:t>
            </a:r>
          </a:p>
        </p:txBody>
      </p:sp>
    </p:spTree>
    <p:extLst>
      <p:ext uri="{BB962C8B-B14F-4D97-AF65-F5344CB8AC3E}">
        <p14:creationId xmlns:p14="http://schemas.microsoft.com/office/powerpoint/2010/main" val="3472388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r>
              <a:rPr lang="bs-Latn-BA" dirty="0" smtClean="0"/>
              <a:t> </a:t>
            </a:r>
            <a:br>
              <a:rPr lang="bs-Latn-BA" dirty="0" smtClean="0"/>
            </a:br>
            <a:r>
              <a:rPr lang="bs-Latn-BA" dirty="0" smtClean="0"/>
              <a:t>SVJETLOST I IZVORI SVJETLOSTI</a:t>
            </a:r>
            <a:br>
              <a:rPr lang="bs-Latn-BA" dirty="0" smtClean="0"/>
            </a:br>
            <a:endParaRPr lang="bs-Latn-BA" dirty="0"/>
          </a:p>
        </p:txBody>
      </p:sp>
      <p:sp>
        <p:nvSpPr>
          <p:cNvPr id="6" name="Content Placeholder 5"/>
          <p:cNvSpPr>
            <a:spLocks noGrp="1"/>
          </p:cNvSpPr>
          <p:nvPr>
            <p:ph sz="half" idx="2"/>
          </p:nvPr>
        </p:nvSpPr>
        <p:spPr>
          <a:xfrm>
            <a:off x="675745" y="2160983"/>
            <a:ext cx="4185623" cy="3880379"/>
          </a:xfrm>
        </p:spPr>
        <p:txBody>
          <a:bodyPr>
            <a:normAutofit fontScale="85000" lnSpcReduction="20000"/>
          </a:bodyPr>
          <a:lstStyle/>
          <a:p>
            <a:endParaRPr lang="bs-Latn-BA" dirty="0" smtClean="0"/>
          </a:p>
          <a:p>
            <a:r>
              <a:rPr lang="bs-Latn-BA" dirty="0" smtClean="0"/>
              <a:t>Svjetlost je elektromagnetski talas, odnosno dio elektromagnetskog spektra u području talasnih dužina od 380 nm do 780 nm (prikazano na slici). </a:t>
            </a:r>
          </a:p>
          <a:p>
            <a:r>
              <a:rPr lang="bs-Latn-BA" dirty="0" smtClean="0"/>
              <a:t>Svjetlost možemo shvatiti kao zračenje koje djeluje na mrežnicu oka i izaziva osjet vida. Ostale vrste elektromagnetskih zračenja (toplinsko, ultraljubičasto, mikrotalase, radiotalase) naše tijelo osjeća na drugi način. Ponekad kažemo kako svjetlošću nazivamo svo zračenje koje emitiraju izvori svjetlosti (Sunce osim vidljivog "zračenja" emitira ultraljubičasto i infracrveno zračenje, užarena tijela emitiraju toplinsko zračenje itd.) pa kažemo da svjetlost obuhvata ultraljubičasto, vidljivo i infracrveno zračenje. </a:t>
            </a:r>
          </a:p>
          <a:p>
            <a:endParaRPr lang="bs-Latn-BA" dirty="0"/>
          </a:p>
        </p:txBody>
      </p:sp>
      <p:pic>
        <p:nvPicPr>
          <p:cNvPr id="9" name="Content Placehold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4861368" y="3272021"/>
            <a:ext cx="4186237" cy="1088421"/>
          </a:xfrm>
        </p:spPr>
      </p:pic>
    </p:spTree>
    <p:extLst>
      <p:ext uri="{BB962C8B-B14F-4D97-AF65-F5344CB8AC3E}">
        <p14:creationId xmlns:p14="http://schemas.microsoft.com/office/powerpoint/2010/main" val="1661205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759220" y="914401"/>
            <a:ext cx="7606857" cy="5022375"/>
          </a:xfrm>
        </p:spPr>
        <p:txBody>
          <a:bodyPr/>
          <a:lstStyle/>
          <a:p>
            <a:pPr marL="0" indent="0">
              <a:buNone/>
            </a:pPr>
            <a:endParaRPr lang="bs-Latn-BA" dirty="0"/>
          </a:p>
          <a:p>
            <a:pPr marL="0" indent="0">
              <a:buNone/>
            </a:pPr>
            <a:endParaRPr lang="bs-Latn-BA" dirty="0"/>
          </a:p>
          <a:p>
            <a:r>
              <a:rPr lang="bs-Latn-BA" dirty="0">
                <a:hlinkClick r:id="rId2" tooltip="Svjetlosni izvori"/>
              </a:rPr>
              <a:t>Svjetlosni izvori</a:t>
            </a:r>
            <a:r>
              <a:rPr lang="bs-Latn-BA" dirty="0"/>
              <a:t> su tijela koja stvaraju svjetlost. Razlikujemo prirodne (npr.</a:t>
            </a:r>
            <a:r>
              <a:rPr lang="bs-Latn-BA" dirty="0">
                <a:hlinkClick r:id="rId3" tooltip="Zvijezda"/>
              </a:rPr>
              <a:t>zvijezde</a:t>
            </a:r>
            <a:r>
              <a:rPr lang="bs-Latn-BA" dirty="0"/>
              <a:t>) i umjetne (npr. </a:t>
            </a:r>
            <a:r>
              <a:rPr lang="bs-Latn-BA" dirty="0">
                <a:hlinkClick r:id="rId4" tooltip="Sijalica"/>
              </a:rPr>
              <a:t>sijalice</a:t>
            </a:r>
            <a:r>
              <a:rPr lang="bs-Latn-BA" dirty="0"/>
              <a:t> ili </a:t>
            </a:r>
            <a:r>
              <a:rPr lang="bs-Latn-BA" dirty="0">
                <a:hlinkClick r:id="rId5" tooltip="Svijeća (još nije napisano)"/>
              </a:rPr>
              <a:t>svijeće</a:t>
            </a:r>
            <a:r>
              <a:rPr lang="bs-Latn-BA" dirty="0"/>
              <a:t>) svjetlosne izvore. Svjetlost se od izvora na sve strane rasprostire pravolinijski. Pravci po kojima se rasprostire svjetlost nazivaju se svjetlosne zrake. Dio prostora iza nekog tijela nasuprot svjetlosnom izvoru u koji ne dolazi neposredna svjetlost izvora naziva se sjena. Odbijanje svjetlosti naziva se </a:t>
            </a:r>
            <a:r>
              <a:rPr lang="bs-Latn-BA" dirty="0">
                <a:hlinkClick r:id="rId6" tooltip="Refleksija (još nije napisano)"/>
              </a:rPr>
              <a:t>refleksija</a:t>
            </a:r>
            <a:r>
              <a:rPr lang="bs-Latn-BA" dirty="0"/>
              <a:t>, a lom svjetlosti </a:t>
            </a:r>
            <a:r>
              <a:rPr lang="bs-Latn-BA" dirty="0">
                <a:hlinkClick r:id="rId7" tooltip="Refrakcija (još nije napisano)"/>
              </a:rPr>
              <a:t>refrakcija</a:t>
            </a:r>
            <a:r>
              <a:rPr lang="bs-Latn-BA" dirty="0"/>
              <a:t>. Razlaganje bijele svjetlosti u boje naziva se </a:t>
            </a:r>
            <a:r>
              <a:rPr lang="bs-Latn-BA" dirty="0">
                <a:hlinkClick r:id="rId8" tooltip="Disperzija (još nije napisano)"/>
              </a:rPr>
              <a:t>disperzija</a:t>
            </a:r>
            <a:r>
              <a:rPr lang="bs-Latn-BA" dirty="0"/>
              <a:t>.</a:t>
            </a:r>
          </a:p>
          <a:p>
            <a:endParaRPr lang="bs-Latn-BA" dirty="0"/>
          </a:p>
        </p:txBody>
      </p:sp>
    </p:spTree>
    <p:extLst>
      <p:ext uri="{BB962C8B-B14F-4D97-AF65-F5344CB8AC3E}">
        <p14:creationId xmlns:p14="http://schemas.microsoft.com/office/powerpoint/2010/main" val="18564429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a:t>TALASNA OPTIKA</a:t>
            </a:r>
            <a:r>
              <a:rPr lang="bs-Latn-BA" dirty="0"/>
              <a:t/>
            </a:r>
            <a:br>
              <a:rPr lang="bs-Latn-BA" dirty="0"/>
            </a:br>
            <a:endParaRPr lang="bs-Latn-BA" dirty="0"/>
          </a:p>
        </p:txBody>
      </p:sp>
      <p:sp>
        <p:nvSpPr>
          <p:cNvPr id="3" name="Content Placeholder 2"/>
          <p:cNvSpPr>
            <a:spLocks noGrp="1"/>
          </p:cNvSpPr>
          <p:nvPr>
            <p:ph sz="half" idx="1"/>
          </p:nvPr>
        </p:nvSpPr>
        <p:spPr/>
        <p:txBody>
          <a:bodyPr>
            <a:normAutofit fontScale="92500" lnSpcReduction="10000"/>
          </a:bodyPr>
          <a:lstStyle/>
          <a:p>
            <a:pPr marL="0" indent="0">
              <a:buNone/>
            </a:pPr>
            <a:r>
              <a:rPr lang="bs-Latn-BA" dirty="0" smtClean="0"/>
              <a:t>Dok </a:t>
            </a:r>
            <a:r>
              <a:rPr lang="bs-Latn-BA" dirty="0"/>
              <a:t>je osnovni pojam geometrijske optike zraka svjetlosti, fizikalna se optika zasniva na pojmu talasa svjetlosti. Sve do sada promatrane pojave mogu se izvesti iz tri osnovna zakona koja za geometrijsku optiku imaju karakter aksioma, a to su: </a:t>
            </a:r>
            <a:endParaRPr lang="bs-Latn-BA" dirty="0" smtClean="0"/>
          </a:p>
          <a:p>
            <a:r>
              <a:rPr lang="bs-Latn-BA" smtClean="0"/>
              <a:t>zakon </a:t>
            </a:r>
            <a:r>
              <a:rPr lang="bs-Latn-BA" dirty="0"/>
              <a:t>pravolinijskog širenja svjetlosti,</a:t>
            </a:r>
          </a:p>
          <a:p>
            <a:r>
              <a:rPr lang="bs-Latn-BA" dirty="0" smtClean="0"/>
              <a:t>zakon </a:t>
            </a:r>
            <a:r>
              <a:rPr lang="bs-Latn-BA" dirty="0"/>
              <a:t>refleksije i </a:t>
            </a:r>
          </a:p>
          <a:p>
            <a:r>
              <a:rPr lang="bs-Latn-BA" dirty="0" smtClean="0"/>
              <a:t>zakon </a:t>
            </a:r>
            <a:r>
              <a:rPr lang="bs-Latn-BA" dirty="0"/>
              <a:t>loma.</a:t>
            </a:r>
          </a:p>
          <a:p>
            <a:pPr marL="0" indent="0">
              <a:buNone/>
            </a:pPr>
            <a:endParaRPr lang="bs-Latn-BA" dirty="0"/>
          </a:p>
          <a:p>
            <a:endParaRPr lang="bs-Latn-BA" dirty="0"/>
          </a:p>
        </p:txBody>
      </p:sp>
      <p:sp>
        <p:nvSpPr>
          <p:cNvPr id="4" name="Content Placeholder 3"/>
          <p:cNvSpPr>
            <a:spLocks noGrp="1"/>
          </p:cNvSpPr>
          <p:nvPr>
            <p:ph sz="half" idx="2"/>
          </p:nvPr>
        </p:nvSpPr>
        <p:spPr/>
        <p:txBody>
          <a:bodyPr>
            <a:normAutofit fontScale="92500" lnSpcReduction="10000"/>
          </a:bodyPr>
          <a:lstStyle/>
          <a:p>
            <a:r>
              <a:rPr lang="bs-Latn-BA" dirty="0"/>
              <a:t> Ta tri zakona, a prema tome i sve pojave koje se pomoću njih mogu izvesti, mogu se protumačiti s dvije potpuno različite teorije. Prvu teoriju, tzv. korpuskularnu, postavio je Newton i glasi: Svjetlost se sastoji od sitnih korpuskula (čestica), tzv. fotona koje izlaze velikom brzinom iz izvora svjetlosti. Drugu teoriju, koja se zove talasna teorija, postavio je Huygens i glasi: Svjetlost je titranje koje se iz izvora svjetlosti širi u obliku talasa, a raznim bojama pripadaju titraji različite frekvencije. </a:t>
            </a:r>
          </a:p>
        </p:txBody>
      </p:sp>
    </p:spTree>
    <p:extLst>
      <p:ext uri="{BB962C8B-B14F-4D97-AF65-F5344CB8AC3E}">
        <p14:creationId xmlns:p14="http://schemas.microsoft.com/office/powerpoint/2010/main" val="35394140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dirty="0" smtClean="0"/>
              <a:t>TALASNA OPTIKA</a:t>
            </a:r>
            <a:endParaRPr lang="bs-Latn-B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26830" y="2043336"/>
            <a:ext cx="7497675" cy="3455842"/>
          </a:xfrm>
        </p:spPr>
      </p:pic>
    </p:spTree>
    <p:extLst>
      <p:ext uri="{BB962C8B-B14F-4D97-AF65-F5344CB8AC3E}">
        <p14:creationId xmlns:p14="http://schemas.microsoft.com/office/powerpoint/2010/main" val="31806971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dirty="0" smtClean="0"/>
              <a:t>DIFRAKCIJA</a:t>
            </a:r>
            <a:r>
              <a:rPr lang="bs-Latn-BA" dirty="0"/>
              <a:t/>
            </a:r>
            <a:br>
              <a:rPr lang="bs-Latn-BA" dirty="0"/>
            </a:br>
            <a:endParaRPr lang="bs-Latn-BA" dirty="0"/>
          </a:p>
        </p:txBody>
      </p:sp>
      <p:sp>
        <p:nvSpPr>
          <p:cNvPr id="6" name="Content Placeholder 5"/>
          <p:cNvSpPr>
            <a:spLocks noGrp="1"/>
          </p:cNvSpPr>
          <p:nvPr>
            <p:ph sz="half" idx="1"/>
          </p:nvPr>
        </p:nvSpPr>
        <p:spPr/>
        <p:txBody>
          <a:bodyPr>
            <a:normAutofit fontScale="92500" lnSpcReduction="20000"/>
          </a:bodyPr>
          <a:lstStyle/>
          <a:p>
            <a:r>
              <a:rPr lang="bs-Latn-BA" dirty="0"/>
              <a:t>Svjetlost se kroz ujednačenu sredinu prostire pravolinijski. Uskladu sa tim, kada naiđe na neku prepreku svjetlost ne može da je zaobiđe. S druge strane, poznato je da zvučni talasi i talasi na vodi mogu da zaobilaze prepreke ( možemo čuti sagovornika koji se nalazi iza ugla, ali ga ne možemo vidjeti). Pojava zaobilaženja prepreka naziva se difrakcija ili rasipanje svjetlosti. Što je talasna dužina talasa veća to je njihova sposobnost zaobilaženja veća. Kad je pukotina puno veća od talasne dužine onda je rasipanje manje. Što  je pukotina bliža talasnoj dužini difrakcija je jače izražena.</a:t>
            </a:r>
          </a:p>
          <a:p>
            <a:endParaRPr lang="bs-Latn-BA" dirty="0"/>
          </a:p>
        </p:txBody>
      </p:sp>
      <p:pic>
        <p:nvPicPr>
          <p:cNvPr id="10"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24575" y="3510756"/>
            <a:ext cx="2114550" cy="1181100"/>
          </a:xfrm>
        </p:spPr>
      </p:pic>
    </p:spTree>
    <p:extLst>
      <p:ext uri="{BB962C8B-B14F-4D97-AF65-F5344CB8AC3E}">
        <p14:creationId xmlns:p14="http://schemas.microsoft.com/office/powerpoint/2010/main" val="1657842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dirty="0" smtClean="0"/>
              <a:t>DIFRAKCIJA</a:t>
            </a:r>
            <a:endParaRPr lang="bs-Latn-BA"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85237" y="1751708"/>
            <a:ext cx="5671156" cy="4196660"/>
          </a:xfrm>
        </p:spPr>
      </p:pic>
    </p:spTree>
    <p:extLst>
      <p:ext uri="{BB962C8B-B14F-4D97-AF65-F5344CB8AC3E}">
        <p14:creationId xmlns:p14="http://schemas.microsoft.com/office/powerpoint/2010/main" val="36997527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dirty="0" smtClean="0"/>
              <a:t>DIFRAKCIJA</a:t>
            </a:r>
            <a:endParaRPr lang="bs-Latn-BA"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37204" y="1930400"/>
            <a:ext cx="6476928" cy="4188974"/>
          </a:xfrm>
        </p:spPr>
      </p:pic>
    </p:spTree>
    <p:extLst>
      <p:ext uri="{BB962C8B-B14F-4D97-AF65-F5344CB8AC3E}">
        <p14:creationId xmlns:p14="http://schemas.microsoft.com/office/powerpoint/2010/main" val="36172870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dirty="0" smtClean="0"/>
              <a:t>POLARIZACIJA</a:t>
            </a:r>
            <a:r>
              <a:rPr lang="bs-Latn-BA" dirty="0"/>
              <a:t/>
            </a:r>
            <a:br>
              <a:rPr lang="bs-Latn-BA" dirty="0"/>
            </a:br>
            <a:endParaRPr lang="bs-Latn-BA" dirty="0"/>
          </a:p>
        </p:txBody>
      </p:sp>
      <p:sp>
        <p:nvSpPr>
          <p:cNvPr id="4" name="Content Placeholder 3"/>
          <p:cNvSpPr>
            <a:spLocks noGrp="1"/>
          </p:cNvSpPr>
          <p:nvPr>
            <p:ph sz="half" idx="1"/>
          </p:nvPr>
        </p:nvSpPr>
        <p:spPr/>
        <p:txBody>
          <a:bodyPr>
            <a:normAutofit fontScale="92500" lnSpcReduction="10000"/>
          </a:bodyPr>
          <a:lstStyle/>
          <a:p>
            <a:pPr marL="0" indent="0">
              <a:buNone/>
            </a:pPr>
            <a:endParaRPr lang="bs-Latn-BA" dirty="0"/>
          </a:p>
          <a:p>
            <a:r>
              <a:rPr lang="bs-Latn-BA" dirty="0"/>
              <a:t>Polarizacija svjetlosti dokazuje da su svjetlosne oscilacije transverzalne. Kada bi svjetlosne oscilacije bile longitudinalne, one se ne bi mogle polarizovati, jer se longitudinalne oscilacije vrše samo u jednom pravcu - u pravcu zraka. Takav zrak ne bi mogao ispoljavati različite osobine zavisno od toga kojom je stranom okrenut odbojnoj površini.</a:t>
            </a:r>
          </a:p>
          <a:p>
            <a:r>
              <a:rPr lang="bs-Latn-BA" dirty="0"/>
              <a:t>Polarizaciju svjetlosti pri odbijanju od stakla otkrio je Malus (Malus) 1808. godine.</a:t>
            </a:r>
          </a:p>
          <a:p>
            <a:endParaRPr lang="bs-Latn-BA" dirty="0"/>
          </a:p>
        </p:txBody>
      </p:sp>
      <p:pic>
        <p:nvPicPr>
          <p:cNvPr id="11" name="Content Placeholder 10"/>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24512" y="3367881"/>
            <a:ext cx="3114675" cy="1466850"/>
          </a:xfrm>
        </p:spPr>
      </p:pic>
    </p:spTree>
    <p:extLst>
      <p:ext uri="{BB962C8B-B14F-4D97-AF65-F5344CB8AC3E}">
        <p14:creationId xmlns:p14="http://schemas.microsoft.com/office/powerpoint/2010/main" val="3486682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dirty="0" smtClean="0"/>
              <a:t>POLARIZACIJA</a:t>
            </a:r>
            <a:endParaRPr lang="bs-Latn-BA"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3062" y="2616246"/>
            <a:ext cx="2894437" cy="2972665"/>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307750" y="2632686"/>
            <a:ext cx="3079402" cy="2956225"/>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3936" y="2616246"/>
            <a:ext cx="3096526" cy="2972665"/>
          </a:xfrm>
          <a:prstGeom prst="rect">
            <a:avLst/>
          </a:prstGeom>
        </p:spPr>
      </p:pic>
    </p:spTree>
    <p:extLst>
      <p:ext uri="{BB962C8B-B14F-4D97-AF65-F5344CB8AC3E}">
        <p14:creationId xmlns:p14="http://schemas.microsoft.com/office/powerpoint/2010/main" val="2232625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dirty="0" smtClean="0"/>
              <a:t>POLARIZACIJA</a:t>
            </a:r>
            <a:endParaRPr lang="bs-Latn-BA"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152699" y="1906586"/>
            <a:ext cx="1533640" cy="3881437"/>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98512" y="1930399"/>
            <a:ext cx="1533640" cy="3881437"/>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4325" y="1930399"/>
            <a:ext cx="1543050" cy="3905250"/>
          </a:xfrm>
          <a:prstGeom prst="rect">
            <a:avLst/>
          </a:prstGeom>
        </p:spPr>
      </p:pic>
    </p:spTree>
    <p:extLst>
      <p:ext uri="{BB962C8B-B14F-4D97-AF65-F5344CB8AC3E}">
        <p14:creationId xmlns:p14="http://schemas.microsoft.com/office/powerpoint/2010/main" val="4149495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a:t>POLARIZACIONI APARATI</a:t>
            </a:r>
            <a:endParaRPr lang="bs-Latn-BA" dirty="0"/>
          </a:p>
        </p:txBody>
      </p:sp>
      <p:sp>
        <p:nvSpPr>
          <p:cNvPr id="4" name="Content Placeholder 3"/>
          <p:cNvSpPr>
            <a:spLocks noGrp="1"/>
          </p:cNvSpPr>
          <p:nvPr>
            <p:ph sz="half" idx="2"/>
          </p:nvPr>
        </p:nvSpPr>
        <p:spPr>
          <a:xfrm>
            <a:off x="-129473" y="1665028"/>
            <a:ext cx="5452100" cy="5031428"/>
          </a:xfrm>
        </p:spPr>
        <p:txBody>
          <a:bodyPr>
            <a:normAutofit fontScale="85000" lnSpcReduction="10000"/>
          </a:bodyPr>
          <a:lstStyle/>
          <a:p>
            <a:r>
              <a:rPr lang="bs-Latn-BA" dirty="0"/>
              <a:t>Za proučavanje ponašanja raznih tijela u polarizovanoj svijetlosti služe polarizovani aparati-polarimetri. Svaki polarimetar sastoji se od polarizatora i analizatora, između kojih se stavlja tijelo koje se ispituje. Postoji veliki broj tijela koja obrću ravan polarizacije polarizovane svjetlosti. Takva se tijela nazivaju optički aktivnim. Ako se između ukrštenih polarizatora i analizatora stavi staklena cijev sa šećernim rastvorom, vidno polje analizatora, koje prije toga bilo zamračeno, postaje osvjetljeno. Da bi se vidno polje ponovo zamračilo, potrebno je okrenuti analizator za isto toliko stepeni koliko je okrenuta ravan polarizacije prilikom prolaza polarizovane svijetlosti kroz vodeni rastvor šećera. Iz veličine tog ugla može se izračunati koncentrecija šećernog rastvora, jer je ugao obrtanja polarizacione ravni proporcionalan koncentraciji šećera. Specijalni polarimetri, koji se upotrebljavaju u tu svrhu, zovu se saharimetri. Oni rade sa monohromatičnom svjetlošću. Određivanje procenta šećera u mokraći dijabetičara vrši se pomoću saharimetra. Razni tipovi polarizovanih aparata imaju primjenu u raznim ispitivanjima u hemiji, mineralogiji, itd.</a:t>
            </a:r>
          </a:p>
          <a:p>
            <a:endParaRPr lang="bs-Latn-BA" dirty="0"/>
          </a:p>
        </p:txBody>
      </p:sp>
      <p:pic>
        <p:nvPicPr>
          <p:cNvPr id="8" name="Content Placeholder 7"/>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322627" y="2230652"/>
            <a:ext cx="4986029" cy="3228454"/>
          </a:xfrm>
        </p:spPr>
      </p:pic>
    </p:spTree>
    <p:extLst>
      <p:ext uri="{BB962C8B-B14F-4D97-AF65-F5344CB8AC3E}">
        <p14:creationId xmlns:p14="http://schemas.microsoft.com/office/powerpoint/2010/main" val="37430855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t>TEHNOLOGIJA LCD-a</a:t>
            </a:r>
            <a:endParaRPr lang="bs-Latn-BA" b="1" dirty="0"/>
          </a:p>
        </p:txBody>
      </p:sp>
      <p:sp>
        <p:nvSpPr>
          <p:cNvPr id="4" name="Content Placeholder 3"/>
          <p:cNvSpPr>
            <a:spLocks noGrp="1"/>
          </p:cNvSpPr>
          <p:nvPr>
            <p:ph sz="half" idx="2"/>
          </p:nvPr>
        </p:nvSpPr>
        <p:spPr>
          <a:xfrm>
            <a:off x="1003291" y="2159048"/>
            <a:ext cx="3964494" cy="3882314"/>
          </a:xfrm>
        </p:spPr>
        <p:txBody>
          <a:bodyPr>
            <a:normAutofit fontScale="92500" lnSpcReduction="10000"/>
          </a:bodyPr>
          <a:lstStyle/>
          <a:p>
            <a:r>
              <a:rPr lang="bs-Latn-BA" dirty="0"/>
              <a:t>LCD predstavlja skupni naziv za tanki ravni oblik displeja, koji se sastoji od većega ili manjeg broja piksela koji se nalaze u mreži ispred nekog izvora svjetla, velika prednost ovakvih displeja jest upravo izvanredno mala potrošnja električne energije, čime su pogodni za ugradnju u uređajima koji se napajaju preko baterija. Svaki piksel na LCD-u sastoji se od sloja molekula tekućih kristala koji se nalazi između dva prozirna sloja elektroda i dva polarizirajuća filtra, na kojima se nalaze utori okomiti jedni na druge. </a:t>
            </a:r>
          </a:p>
        </p:txBody>
      </p:sp>
      <p:pic>
        <p:nvPicPr>
          <p:cNvPr id="7" name="Content Placeholder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087938" y="2936936"/>
            <a:ext cx="4186237" cy="2327152"/>
          </a:xfrm>
        </p:spPr>
      </p:pic>
    </p:spTree>
    <p:extLst>
      <p:ext uri="{BB962C8B-B14F-4D97-AF65-F5344CB8AC3E}">
        <p14:creationId xmlns:p14="http://schemas.microsoft.com/office/powerpoint/2010/main" val="36895406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dirty="0" smtClean="0"/>
              <a:t>TEČNI KRISTALI U DISPLEJU</a:t>
            </a:r>
            <a:endParaRPr lang="bs-Latn-BA"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09444" y="1746250"/>
            <a:ext cx="6134737" cy="4598988"/>
          </a:xfrm>
        </p:spPr>
      </p:pic>
    </p:spTree>
    <p:extLst>
      <p:ext uri="{BB962C8B-B14F-4D97-AF65-F5344CB8AC3E}">
        <p14:creationId xmlns:p14="http://schemas.microsoft.com/office/powerpoint/2010/main" val="3803621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a:spLocks noGrp="1"/>
          </p:cNvSpPr>
          <p:nvPr>
            <p:ph sz="half" idx="2"/>
          </p:nvPr>
        </p:nvSpPr>
        <p:spPr>
          <a:xfrm>
            <a:off x="581025" y="976313"/>
            <a:ext cx="7689850" cy="4919662"/>
          </a:xfrm>
        </p:spPr>
        <p:txBody>
          <a:bodyPr/>
          <a:lstStyle/>
          <a:p>
            <a:pPr marL="0" indent="0">
              <a:buNone/>
            </a:pPr>
            <a:r>
              <a:rPr lang="bs-Latn-BA" b="1" dirty="0"/>
              <a:t> </a:t>
            </a:r>
            <a:endParaRPr lang="bs-Latn-BA" dirty="0"/>
          </a:p>
          <a:p>
            <a:r>
              <a:rPr lang="bs-Latn-BA" b="1" dirty="0"/>
              <a:t>Kako rade LCD monitori?</a:t>
            </a:r>
            <a:endParaRPr lang="bs-Latn-BA" dirty="0"/>
          </a:p>
          <a:p>
            <a:pPr marL="0" indent="0">
              <a:buNone/>
            </a:pPr>
            <a:r>
              <a:rPr lang="bs-Latn-BA" b="1" dirty="0"/>
              <a:t> </a:t>
            </a:r>
            <a:endParaRPr lang="bs-Latn-BA" dirty="0"/>
          </a:p>
          <a:p>
            <a:pPr marL="0" indent="0">
              <a:buNone/>
            </a:pPr>
            <a:r>
              <a:rPr lang="bs-Latn-BA" b="1" u="sng" dirty="0">
                <a:hlinkClick r:id="rId2"/>
              </a:rPr>
              <a:t>https://</a:t>
            </a:r>
            <a:r>
              <a:rPr lang="bs-Latn-BA" b="1" u="sng" dirty="0" smtClean="0">
                <a:hlinkClick r:id="rId2"/>
              </a:rPr>
              <a:t>www.youtube.com/watch?v=uOOH0XdXwC0</a:t>
            </a:r>
            <a:r>
              <a:rPr lang="bs-Latn-BA" b="1" dirty="0"/>
              <a:t> </a:t>
            </a:r>
            <a:endParaRPr lang="bs-Latn-BA" b="1" dirty="0" smtClean="0"/>
          </a:p>
          <a:p>
            <a:pPr marL="0" indent="0">
              <a:buNone/>
            </a:pPr>
            <a:endParaRPr lang="bs-Latn-BA" dirty="0"/>
          </a:p>
          <a:p>
            <a:r>
              <a:rPr lang="bs-Latn-BA" b="1" dirty="0"/>
              <a:t>Tehnologija LCD-a</a:t>
            </a:r>
            <a:endParaRPr lang="bs-Latn-BA" dirty="0"/>
          </a:p>
          <a:p>
            <a:pPr marL="0" indent="0">
              <a:buNone/>
            </a:pPr>
            <a:r>
              <a:rPr lang="bs-Latn-BA" b="1" dirty="0"/>
              <a:t> </a:t>
            </a:r>
            <a:endParaRPr lang="bs-Latn-BA" dirty="0"/>
          </a:p>
          <a:p>
            <a:pPr marL="0" indent="0">
              <a:buNone/>
            </a:pPr>
            <a:r>
              <a:rPr lang="bs-Latn-BA" b="1" u="sng" dirty="0">
                <a:hlinkClick r:id="rId3"/>
              </a:rPr>
              <a:t>https://www.youtube.com/watch?v=rR0YbNjDoVU</a:t>
            </a:r>
            <a:endParaRPr lang="bs-Latn-BA" dirty="0"/>
          </a:p>
          <a:p>
            <a:endParaRPr lang="bs-Latn-BA" dirty="0"/>
          </a:p>
        </p:txBody>
      </p:sp>
    </p:spTree>
    <p:extLst>
      <p:ext uri="{BB962C8B-B14F-4D97-AF65-F5344CB8AC3E}">
        <p14:creationId xmlns:p14="http://schemas.microsoft.com/office/powerpoint/2010/main" val="16774758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t>LCD I POLARIZACIJA</a:t>
            </a:r>
            <a:endParaRPr lang="bs-Latn-BA" b="1" dirty="0"/>
          </a:p>
        </p:txBody>
      </p:sp>
      <p:sp>
        <p:nvSpPr>
          <p:cNvPr id="7" name="Text Placeholder 4"/>
          <p:cNvSpPr>
            <a:spLocks noGrp="1"/>
          </p:cNvSpPr>
          <p:nvPr>
            <p:ph sz="half" idx="2"/>
          </p:nvPr>
        </p:nvSpPr>
        <p:spPr>
          <a:xfrm>
            <a:off x="677863" y="1930400"/>
            <a:ext cx="4208462" cy="4111625"/>
          </a:xfrm>
        </p:spPr>
        <p:txBody>
          <a:bodyPr>
            <a:normAutofit fontScale="85000" lnSpcReduction="20000"/>
          </a:bodyPr>
          <a:lstStyle/>
          <a:p>
            <a:r>
              <a:rPr lang="hr-HR" dirty="0"/>
              <a:t>LCD (</a:t>
            </a:r>
            <a:r>
              <a:rPr lang="hr-HR" dirty="0">
                <a:hlinkClick r:id="rId2" tooltip="Engleski jezik"/>
              </a:rPr>
              <a:t>engl</a:t>
            </a:r>
            <a:r>
              <a:rPr lang="hr-HR" dirty="0"/>
              <a:t>. </a:t>
            </a:r>
            <a:r>
              <a:rPr lang="hr-HR" i="1" dirty="0"/>
              <a:t>liquid crystal display</a:t>
            </a:r>
            <a:r>
              <a:rPr lang="hr-HR" dirty="0"/>
              <a:t>) je </a:t>
            </a:r>
            <a:r>
              <a:rPr lang="hr-HR" dirty="0">
                <a:hlinkClick r:id="rId3" tooltip="Ekran"/>
              </a:rPr>
              <a:t>ekran</a:t>
            </a:r>
            <a:r>
              <a:rPr lang="hr-HR" dirty="0"/>
              <a:t> temeljen na </a:t>
            </a:r>
            <a:r>
              <a:rPr lang="hr-HR" dirty="0">
                <a:hlinkClick r:id="rId4" tooltip="Tehnologija"/>
              </a:rPr>
              <a:t>tehnologiji</a:t>
            </a:r>
            <a:r>
              <a:rPr lang="hr-HR" dirty="0"/>
              <a:t> tekućih kristala. Danas se najčešće koriste u LCD monitorima u obliku aktivnih TFT LCD ekrana. TFT LCD ekran sastavljen je od određenog broja </a:t>
            </a:r>
            <a:r>
              <a:rPr lang="hr-HR" dirty="0">
                <a:hlinkClick r:id="rId5" tooltip="Piksel"/>
              </a:rPr>
              <a:t>piksela</a:t>
            </a:r>
            <a:r>
              <a:rPr lang="hr-HR" dirty="0"/>
              <a:t>, koji su poredani ispred nekog </a:t>
            </a:r>
            <a:r>
              <a:rPr lang="hr-HR" dirty="0">
                <a:hlinkClick r:id="rId6" tooltip="Svjetlost"/>
              </a:rPr>
              <a:t>svjetlosnog</a:t>
            </a:r>
            <a:r>
              <a:rPr lang="hr-HR" dirty="0"/>
              <a:t> izvora (danas najčešće </a:t>
            </a:r>
            <a:r>
              <a:rPr lang="hr-HR" dirty="0">
                <a:hlinkClick r:id="rId7" tooltip="LED"/>
              </a:rPr>
              <a:t>LED</a:t>
            </a:r>
            <a:r>
              <a:rPr lang="hr-HR" dirty="0"/>
              <a:t>-ice, a donedavno CCFL cijevi). Troši relativno malo </a:t>
            </a:r>
            <a:r>
              <a:rPr lang="hr-HR" dirty="0">
                <a:hlinkClick r:id="rId8" tooltip="Električna energija"/>
              </a:rPr>
              <a:t>električne energije</a:t>
            </a:r>
            <a:r>
              <a:rPr lang="hr-HR" dirty="0"/>
              <a:t>, te zauzima malo prostora. Tekuće kristale otkrio je još </a:t>
            </a:r>
            <a:r>
              <a:rPr lang="hr-HR" dirty="0">
                <a:hlinkClick r:id="rId9" tooltip="1888"/>
              </a:rPr>
              <a:t>1888</a:t>
            </a:r>
            <a:r>
              <a:rPr lang="hr-HR" dirty="0"/>
              <a:t>. godine </a:t>
            </a:r>
            <a:r>
              <a:rPr lang="hr-HR" dirty="0">
                <a:hlinkClick r:id="rId10" tooltip="Austrija"/>
              </a:rPr>
              <a:t>austrijski</a:t>
            </a:r>
            <a:r>
              <a:rPr lang="hr-HR" dirty="0"/>
              <a:t> </a:t>
            </a:r>
            <a:r>
              <a:rPr lang="hr-HR" dirty="0">
                <a:hlinkClick r:id="rId11" tooltip="Botaničar"/>
              </a:rPr>
              <a:t>botaničar</a:t>
            </a:r>
            <a:r>
              <a:rPr lang="hr-HR" dirty="0"/>
              <a:t> F. Reintzer, kada je proučavao tvar po imenu </a:t>
            </a:r>
            <a:r>
              <a:rPr lang="hr-HR" i="1" dirty="0"/>
              <a:t>cholesteryl benzoate</a:t>
            </a:r>
            <a:r>
              <a:rPr lang="hr-HR" dirty="0"/>
              <a:t>. Taljenjem te tvari dobio je mutnu </a:t>
            </a:r>
            <a:r>
              <a:rPr lang="hr-HR" dirty="0">
                <a:hlinkClick r:id="rId12" tooltip="Tekućina"/>
              </a:rPr>
              <a:t>tekućinu</a:t>
            </a:r>
            <a:r>
              <a:rPr lang="hr-HR" dirty="0"/>
              <a:t> koja se hlađenjem bistrila i na kraju je </a:t>
            </a:r>
            <a:r>
              <a:rPr lang="hr-HR" dirty="0">
                <a:hlinkClick r:id="rId13" tooltip="Kristal"/>
              </a:rPr>
              <a:t>kristalizirala</a:t>
            </a:r>
            <a:r>
              <a:rPr lang="hr-HR" dirty="0"/>
              <a:t>. Međutim, tek je </a:t>
            </a:r>
            <a:r>
              <a:rPr lang="hr-HR" dirty="0">
                <a:hlinkClick r:id="rId14" tooltip="1968"/>
              </a:rPr>
              <a:t>1968</a:t>
            </a:r>
            <a:r>
              <a:rPr lang="hr-HR" dirty="0"/>
              <a:t>. godine pronađena tvar koja je na sobnoj</a:t>
            </a:r>
            <a:r>
              <a:rPr lang="hr-HR" dirty="0">
                <a:hlinkClick r:id="rId15" tooltip="Temperatura"/>
              </a:rPr>
              <a:t>temperaturi</a:t>
            </a:r>
            <a:r>
              <a:rPr lang="hr-HR" dirty="0"/>
              <a:t> imala ove karakteristike.</a:t>
            </a:r>
            <a:endParaRPr lang="bs-Latn-BA" dirty="0"/>
          </a:p>
          <a:p>
            <a:endParaRPr lang="bs-Latn-BA" dirty="0"/>
          </a:p>
        </p:txBody>
      </p:sp>
      <p:pic>
        <p:nvPicPr>
          <p:cNvPr id="4" name="Content Placeholder 3"/>
          <p:cNvPicPr>
            <a:picLocks noGrp="1" noChangeAspect="1"/>
          </p:cNvPicPr>
          <p:nvPr>
            <p:ph sz="quarter" idx="4"/>
          </p:nvPr>
        </p:nvPicPr>
        <p:blipFill>
          <a:blip r:embed="rId16">
            <a:extLst>
              <a:ext uri="{28A0092B-C50C-407E-A947-70E740481C1C}">
                <a14:useLocalDpi xmlns:a14="http://schemas.microsoft.com/office/drawing/2010/main" val="0"/>
              </a:ext>
            </a:extLst>
          </a:blip>
          <a:stretch>
            <a:fillRect/>
          </a:stretch>
        </p:blipFill>
        <p:spPr>
          <a:xfrm>
            <a:off x="5354198" y="1398786"/>
            <a:ext cx="3227941" cy="4720358"/>
          </a:xfrm>
        </p:spPr>
      </p:pic>
    </p:spTree>
    <p:extLst>
      <p:ext uri="{BB962C8B-B14F-4D97-AF65-F5344CB8AC3E}">
        <p14:creationId xmlns:p14="http://schemas.microsoft.com/office/powerpoint/2010/main" val="42874565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a:t>LCD I POLARIZACIJA</a:t>
            </a:r>
            <a:endParaRPr lang="bs-Latn-B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6605" y="1930400"/>
            <a:ext cx="6158125" cy="3881437"/>
          </a:xfrm>
        </p:spPr>
      </p:pic>
    </p:spTree>
    <p:extLst>
      <p:ext uri="{BB962C8B-B14F-4D97-AF65-F5344CB8AC3E}">
        <p14:creationId xmlns:p14="http://schemas.microsoft.com/office/powerpoint/2010/main" val="3146285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t>TEHNOLOGIJA 3D FILMOVA</a:t>
            </a:r>
            <a:endParaRPr lang="bs-Latn-B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5275" y="1830082"/>
            <a:ext cx="6560786" cy="3881437"/>
          </a:xfrm>
        </p:spPr>
      </p:pic>
    </p:spTree>
    <p:extLst>
      <p:ext uri="{BB962C8B-B14F-4D97-AF65-F5344CB8AC3E}">
        <p14:creationId xmlns:p14="http://schemas.microsoft.com/office/powerpoint/2010/main" val="319564884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68</TotalTime>
  <Words>725</Words>
  <Application>Microsoft Office PowerPoint</Application>
  <PresentationFormat>Widescreen</PresentationFormat>
  <Paragraphs>46</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Trebuchet MS</vt:lpstr>
      <vt:lpstr>Wingdings 3</vt:lpstr>
      <vt:lpstr>Facet</vt:lpstr>
      <vt:lpstr>DIFRAKCIJA I POLARIZACIJA </vt:lpstr>
      <vt:lpstr>UVOD</vt:lpstr>
      <vt:lpstr>  SVJETLOST I IZVORI SVJETLOSTI </vt:lpstr>
      <vt:lpstr>PowerPoint Presentation</vt:lpstr>
      <vt:lpstr>TALASNA OPTIKA </vt:lpstr>
      <vt:lpstr>TALASNA OPTIKA</vt:lpstr>
      <vt:lpstr>DIFRAKCIJA </vt:lpstr>
      <vt:lpstr>DIFRAKCIJA</vt:lpstr>
      <vt:lpstr>DIFRAKCIJA</vt:lpstr>
      <vt:lpstr>POLARIZACIJA </vt:lpstr>
      <vt:lpstr>POLARIZACIJA</vt:lpstr>
      <vt:lpstr>POLARIZACIJA</vt:lpstr>
      <vt:lpstr>POLARIZACIONI APARATI</vt:lpstr>
      <vt:lpstr>TEHNOLOGIJA LCD-a</vt:lpstr>
      <vt:lpstr>TEČNI KRISTALI U DISPLEJU</vt:lpstr>
      <vt:lpstr>PowerPoint Presentation</vt:lpstr>
      <vt:lpstr>LCD I POLARIZACIJA</vt:lpstr>
      <vt:lpstr>LCD I POLARIZACIJA</vt:lpstr>
      <vt:lpstr>TEHNOLOGIJA 3D FILMOVA</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DIFRAKCIJA I POLARIZACIJA </dc:title>
  <dc:creator>Amila</dc:creator>
  <cp:lastModifiedBy>Hamza SoMeBoDy</cp:lastModifiedBy>
  <cp:revision>9</cp:revision>
  <dcterms:created xsi:type="dcterms:W3CDTF">2015-01-13T15:32:39Z</dcterms:created>
  <dcterms:modified xsi:type="dcterms:W3CDTF">2015-08-31T20:07:49Z</dcterms:modified>
</cp:coreProperties>
</file>